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67" r:id="rId6"/>
    <p:sldId id="268" r:id="rId7"/>
    <p:sldId id="259" r:id="rId8"/>
    <p:sldId id="262" r:id="rId9"/>
    <p:sldId id="263" r:id="rId10"/>
    <p:sldId id="264" r:id="rId11"/>
    <p:sldId id="265" r:id="rId12"/>
    <p:sldId id="260" r:id="rId13"/>
    <p:sldId id="261" r:id="rId14"/>
    <p:sldId id="266"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47F25-7A0E-8751-F15C-7F407CBB63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A7AE854-1813-5B82-DE9D-EF52800D8B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9D2ADB8-2C49-9AB7-4262-EF5194070EAE}"/>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5" name="Footer Placeholder 4">
            <a:extLst>
              <a:ext uri="{FF2B5EF4-FFF2-40B4-BE49-F238E27FC236}">
                <a16:creationId xmlns:a16="http://schemas.microsoft.com/office/drawing/2014/main" id="{FC099C0B-1554-3032-7F45-7BE021EECB0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E91FB69-252B-9C00-9861-A02E042BF765}"/>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250685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E133A-0A87-C665-7E10-0C18333E2BC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36CE65B-AC5D-837E-6FB7-8DE4662A53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0251308-62C0-8B00-140A-BF0E204C9FEA}"/>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5" name="Footer Placeholder 4">
            <a:extLst>
              <a:ext uri="{FF2B5EF4-FFF2-40B4-BE49-F238E27FC236}">
                <a16:creationId xmlns:a16="http://schemas.microsoft.com/office/drawing/2014/main" id="{7C2E8404-2F6F-B7E3-4019-584EA640530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1CF2A13-7973-57CA-5BAE-FCFC3FE4EBC6}"/>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258114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48F943-E940-53A1-4400-102321517D0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C1EA748-5111-9FE1-077B-330A9E6B3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437C155-3560-6B24-8EEE-0C9FE5E47824}"/>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5" name="Footer Placeholder 4">
            <a:extLst>
              <a:ext uri="{FF2B5EF4-FFF2-40B4-BE49-F238E27FC236}">
                <a16:creationId xmlns:a16="http://schemas.microsoft.com/office/drawing/2014/main" id="{7EA93513-0F08-A880-6F95-05D1AFA35C0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69D9D6F-BE99-AC3D-D197-675CA81DBC38}"/>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197703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7FBEB-DF10-E658-404B-360525572B8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4FDAD45-D5CB-A6DA-DDE9-32F7B62C83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023480A-E709-25E1-1C9C-33E19E1B7671}"/>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5" name="Footer Placeholder 4">
            <a:extLst>
              <a:ext uri="{FF2B5EF4-FFF2-40B4-BE49-F238E27FC236}">
                <a16:creationId xmlns:a16="http://schemas.microsoft.com/office/drawing/2014/main" id="{8AEC632D-365E-5E21-23C3-B8B3A5B4A41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B989108-F3CA-339A-2068-33365B46D457}"/>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80108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401A5-98C8-5F2A-AD6E-930F89639D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C39B3B3-C52C-B42B-F2D0-3F42B2BD6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75DE5A-07F5-1330-B79C-28D0C1DD9949}"/>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5" name="Footer Placeholder 4">
            <a:extLst>
              <a:ext uri="{FF2B5EF4-FFF2-40B4-BE49-F238E27FC236}">
                <a16:creationId xmlns:a16="http://schemas.microsoft.com/office/drawing/2014/main" id="{64C56B65-ADEF-C1F6-2826-DEBBDA2539F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0AAA03-D545-1BBF-D593-0D252C291B14}"/>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150201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9C825-0E6E-81CF-5F92-E57934FFFA8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4A4E072-A1CB-5CCF-45F1-5954F90A4E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8A4F112-0FC8-148A-A1B2-00733DB8C0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1A6D643-1252-F2A9-7B5C-37D897B12A6A}"/>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6" name="Footer Placeholder 5">
            <a:extLst>
              <a:ext uri="{FF2B5EF4-FFF2-40B4-BE49-F238E27FC236}">
                <a16:creationId xmlns:a16="http://schemas.microsoft.com/office/drawing/2014/main" id="{A013508A-3B48-B462-4C9E-374490F3C0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898FF6B-3795-14B3-A58C-1B186F87A7B1}"/>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225871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EB91C-82C3-2202-74F3-8923EDAFB90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3F130D9-2784-46CF-DE3B-ED3C3DE55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FF62A5-631D-3BA0-2DD8-70B86BC00C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DB9CA03-6FEF-E3CF-98B8-9407D2FE12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80E3B3-F175-CEF9-1A36-D0150EF13B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3016ABC-E558-51A9-292B-9931BA13F4F6}"/>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8" name="Footer Placeholder 7">
            <a:extLst>
              <a:ext uri="{FF2B5EF4-FFF2-40B4-BE49-F238E27FC236}">
                <a16:creationId xmlns:a16="http://schemas.microsoft.com/office/drawing/2014/main" id="{F83E0CB4-C393-1F72-481C-98CF10D1FBE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2E2EA02-D67A-C999-31E0-3CEB76D1C547}"/>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79193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3774C-ECEB-8DBF-285D-CECCD1E5005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13736DB-5B4D-1A8B-1A4B-353E7CF71F48}"/>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4" name="Footer Placeholder 3">
            <a:extLst>
              <a:ext uri="{FF2B5EF4-FFF2-40B4-BE49-F238E27FC236}">
                <a16:creationId xmlns:a16="http://schemas.microsoft.com/office/drawing/2014/main" id="{A0BE26FA-7D67-70DD-DD0D-608F865101C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CE29E01-528B-EB2D-A905-7F260F4DA2EB}"/>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48331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744B-A598-D047-F882-C08F241DD3CF}"/>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3" name="Footer Placeholder 2">
            <a:extLst>
              <a:ext uri="{FF2B5EF4-FFF2-40B4-BE49-F238E27FC236}">
                <a16:creationId xmlns:a16="http://schemas.microsoft.com/office/drawing/2014/main" id="{EB973717-BDA8-8E2F-7E2F-AE37DD50DE3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6FDF302-AEC0-289A-C2CD-355B8BC235BF}"/>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28212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A6AA4-35DD-596B-9530-573B7E6CE6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5E59E47-5582-ABBB-E08B-639F9A8183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4B8EE1A-14FA-E489-8AF2-62CF7C219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06D2BD-E7A2-826D-4B1B-DDD6AE014BFB}"/>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6" name="Footer Placeholder 5">
            <a:extLst>
              <a:ext uri="{FF2B5EF4-FFF2-40B4-BE49-F238E27FC236}">
                <a16:creationId xmlns:a16="http://schemas.microsoft.com/office/drawing/2014/main" id="{7388C28B-798E-511D-115F-7380030AD78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71563E5-40E5-E895-8597-5147A7F04371}"/>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164551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6F158-C259-8D9E-1761-771FEEE735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AE55883-7999-618C-84CE-179CB72BB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01C441D-362E-2583-C0DC-4010C84D58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ECF1FD-84B1-9D69-3E7B-D2E4AADA34E3}"/>
              </a:ext>
            </a:extLst>
          </p:cNvPr>
          <p:cNvSpPr>
            <a:spLocks noGrp="1"/>
          </p:cNvSpPr>
          <p:nvPr>
            <p:ph type="dt" sz="half" idx="10"/>
          </p:nvPr>
        </p:nvSpPr>
        <p:spPr/>
        <p:txBody>
          <a:bodyPr/>
          <a:lstStyle/>
          <a:p>
            <a:fld id="{4C2FA4CC-A641-4490-B53D-7072A9C9639C}" type="datetimeFigureOut">
              <a:rPr lang="en-IN" smtClean="0"/>
              <a:t>14-06-2023</a:t>
            </a:fld>
            <a:endParaRPr lang="en-IN"/>
          </a:p>
        </p:txBody>
      </p:sp>
      <p:sp>
        <p:nvSpPr>
          <p:cNvPr id="6" name="Footer Placeholder 5">
            <a:extLst>
              <a:ext uri="{FF2B5EF4-FFF2-40B4-BE49-F238E27FC236}">
                <a16:creationId xmlns:a16="http://schemas.microsoft.com/office/drawing/2014/main" id="{C57464BE-247F-10F8-3E4A-6F4D437DE9A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D30C30-3071-1EEF-E227-64655D48DDBD}"/>
              </a:ext>
            </a:extLst>
          </p:cNvPr>
          <p:cNvSpPr>
            <a:spLocks noGrp="1"/>
          </p:cNvSpPr>
          <p:nvPr>
            <p:ph type="sldNum" sz="quarter" idx="12"/>
          </p:nvPr>
        </p:nvSpPr>
        <p:spPr/>
        <p:txBody>
          <a:bodyPr/>
          <a:lstStyle/>
          <a:p>
            <a:fld id="{18174C13-6782-4F29-9C6F-921A6B0805BE}" type="slidenum">
              <a:rPr lang="en-IN" smtClean="0"/>
              <a:t>‹#›</a:t>
            </a:fld>
            <a:endParaRPr lang="en-IN"/>
          </a:p>
        </p:txBody>
      </p:sp>
    </p:spTree>
    <p:extLst>
      <p:ext uri="{BB962C8B-B14F-4D97-AF65-F5344CB8AC3E}">
        <p14:creationId xmlns:p14="http://schemas.microsoft.com/office/powerpoint/2010/main" val="30353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A2FCBD-59ED-20DD-32D9-ADF0FB1783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189C21-F88F-B5DA-FF69-1DCC027797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81A16E-2E5F-97CD-7FAB-122E25D99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2FA4CC-A641-4490-B53D-7072A9C9639C}" type="datetimeFigureOut">
              <a:rPr lang="en-IN" smtClean="0"/>
              <a:t>14-06-2023</a:t>
            </a:fld>
            <a:endParaRPr lang="en-IN"/>
          </a:p>
        </p:txBody>
      </p:sp>
      <p:sp>
        <p:nvSpPr>
          <p:cNvPr id="5" name="Footer Placeholder 4">
            <a:extLst>
              <a:ext uri="{FF2B5EF4-FFF2-40B4-BE49-F238E27FC236}">
                <a16:creationId xmlns:a16="http://schemas.microsoft.com/office/drawing/2014/main" id="{1F2E4FD6-02C4-28CD-E9C2-6BDFD3D61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E5ADEBE-9235-F36E-8E00-F737B07DC4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74C13-6782-4F29-9C6F-921A6B0805BE}" type="slidenum">
              <a:rPr lang="en-IN" smtClean="0"/>
              <a:t>‹#›</a:t>
            </a:fld>
            <a:endParaRPr lang="en-IN"/>
          </a:p>
        </p:txBody>
      </p:sp>
    </p:spTree>
    <p:extLst>
      <p:ext uri="{BB962C8B-B14F-4D97-AF65-F5344CB8AC3E}">
        <p14:creationId xmlns:p14="http://schemas.microsoft.com/office/powerpoint/2010/main" val="3062761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2A8C-D836-87B8-90CB-8C23F1323BE7}"/>
              </a:ext>
            </a:extLst>
          </p:cNvPr>
          <p:cNvSpPr>
            <a:spLocks noGrp="1"/>
          </p:cNvSpPr>
          <p:nvPr>
            <p:ph type="ctrTitle"/>
          </p:nvPr>
        </p:nvSpPr>
        <p:spPr>
          <a:xfrm>
            <a:off x="1524000" y="914401"/>
            <a:ext cx="9144000" cy="1412240"/>
          </a:xfrm>
        </p:spPr>
        <p:txBody>
          <a:bodyPr>
            <a:normAutofit/>
          </a:bodyPr>
          <a:lstStyle/>
          <a:p>
            <a:r>
              <a:rPr lang="en-US" sz="4400" b="1" dirty="0"/>
              <a:t>SEMINAR ON ACCOUNTING STANDARD</a:t>
            </a:r>
            <a:endParaRPr lang="en-IN" sz="4400" b="1" dirty="0"/>
          </a:p>
        </p:txBody>
      </p:sp>
      <p:sp>
        <p:nvSpPr>
          <p:cNvPr id="3" name="Subtitle 2">
            <a:extLst>
              <a:ext uri="{FF2B5EF4-FFF2-40B4-BE49-F238E27FC236}">
                <a16:creationId xmlns:a16="http://schemas.microsoft.com/office/drawing/2014/main" id="{335D6D4D-D261-23A4-D01A-E7A5514DB350}"/>
              </a:ext>
            </a:extLst>
          </p:cNvPr>
          <p:cNvSpPr>
            <a:spLocks noGrp="1"/>
          </p:cNvSpPr>
          <p:nvPr>
            <p:ph type="subTitle" idx="1"/>
          </p:nvPr>
        </p:nvSpPr>
        <p:spPr/>
        <p:txBody>
          <a:bodyPr>
            <a:normAutofit/>
          </a:bodyPr>
          <a:lstStyle/>
          <a:p>
            <a:r>
              <a:rPr lang="en-US" sz="3200" b="1" dirty="0"/>
              <a:t>Challenges in Auditing Accounting Estimates</a:t>
            </a:r>
            <a:endParaRPr lang="en-IN" sz="3200" b="1" dirty="0"/>
          </a:p>
        </p:txBody>
      </p:sp>
      <p:sp>
        <p:nvSpPr>
          <p:cNvPr id="4" name="TextBox 3">
            <a:extLst>
              <a:ext uri="{FF2B5EF4-FFF2-40B4-BE49-F238E27FC236}">
                <a16:creationId xmlns:a16="http://schemas.microsoft.com/office/drawing/2014/main" id="{B7F52C0E-6C53-8B73-F4A7-B110452E0695}"/>
              </a:ext>
            </a:extLst>
          </p:cNvPr>
          <p:cNvSpPr txBox="1"/>
          <p:nvPr/>
        </p:nvSpPr>
        <p:spPr>
          <a:xfrm>
            <a:off x="8999621" y="6179419"/>
            <a:ext cx="1871731" cy="369332"/>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p:txBody>
      </p:sp>
      <p:sp>
        <p:nvSpPr>
          <p:cNvPr id="5" name="TextBox 4">
            <a:extLst>
              <a:ext uri="{FF2B5EF4-FFF2-40B4-BE49-F238E27FC236}">
                <a16:creationId xmlns:a16="http://schemas.microsoft.com/office/drawing/2014/main" id="{5AA7F42E-B0D2-77BB-37F8-7F306D2ACB67}"/>
              </a:ext>
            </a:extLst>
          </p:cNvPr>
          <p:cNvSpPr txBox="1"/>
          <p:nvPr/>
        </p:nvSpPr>
        <p:spPr>
          <a:xfrm>
            <a:off x="731520" y="6371924"/>
            <a:ext cx="1483098" cy="369332"/>
          </a:xfrm>
          <a:prstGeom prst="rect">
            <a:avLst/>
          </a:prstGeom>
          <a:noFill/>
        </p:spPr>
        <p:txBody>
          <a:bodyPr wrap="none" rtlCol="0">
            <a:spAutoFit/>
          </a:bodyPr>
          <a:lstStyle/>
          <a:p>
            <a:r>
              <a:rPr lang="en-US" b="1" dirty="0"/>
              <a:t>14 June, 2023</a:t>
            </a:r>
            <a:endParaRPr lang="en-IN" b="1" dirty="0"/>
          </a:p>
        </p:txBody>
      </p:sp>
    </p:spTree>
    <p:extLst>
      <p:ext uri="{BB962C8B-B14F-4D97-AF65-F5344CB8AC3E}">
        <p14:creationId xmlns:p14="http://schemas.microsoft.com/office/powerpoint/2010/main" val="3096792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Need for </a:t>
            </a:r>
            <a:r>
              <a:rPr lang="en-US" dirty="0" err="1"/>
              <a:t>Reestimates</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4400" dirty="0"/>
              <a:t>New transactions/ Events</a:t>
            </a:r>
          </a:p>
          <a:p>
            <a:r>
              <a:rPr lang="en-US" sz="4400" dirty="0"/>
              <a:t>Change in terms of transactions</a:t>
            </a:r>
          </a:p>
          <a:p>
            <a:r>
              <a:rPr lang="en-US" sz="4400" dirty="0"/>
              <a:t>Change in Accounting Policy</a:t>
            </a:r>
          </a:p>
          <a:p>
            <a:r>
              <a:rPr lang="en-US" sz="4400" dirty="0"/>
              <a:t>Regulatory Changes</a:t>
            </a:r>
          </a:p>
          <a:p>
            <a:pPr marL="0" indent="0">
              <a:buNone/>
            </a:pPr>
            <a:endParaRPr lang="en-US" dirty="0"/>
          </a:p>
          <a:p>
            <a:endParaRPr lang="en-US" dirty="0"/>
          </a:p>
          <a:p>
            <a:endParaRPr lang="en-US" dirty="0"/>
          </a:p>
          <a:p>
            <a:pPr marL="0" indent="0">
              <a:buNone/>
            </a:pPr>
            <a:endParaRPr lang="en-US" dirty="0"/>
          </a:p>
          <a:p>
            <a:endParaRPr lang="en-IN" dirty="0"/>
          </a:p>
        </p:txBody>
      </p:sp>
      <p:sp>
        <p:nvSpPr>
          <p:cNvPr id="4" name="TextBox 3">
            <a:extLst>
              <a:ext uri="{FF2B5EF4-FFF2-40B4-BE49-F238E27FC236}">
                <a16:creationId xmlns:a16="http://schemas.microsoft.com/office/drawing/2014/main" id="{2A363AAF-4E16-536E-92C3-C726FAEA054F}"/>
              </a:ext>
            </a:extLst>
          </p:cNvPr>
          <p:cNvSpPr txBox="1"/>
          <p:nvPr/>
        </p:nvSpPr>
        <p:spPr>
          <a:xfrm>
            <a:off x="567891" y="6410425"/>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F0017A9B-4B47-EFC1-9DBC-4D84CA64F02A}"/>
              </a:ext>
            </a:extLst>
          </p:cNvPr>
          <p:cNvSpPr txBox="1"/>
          <p:nvPr/>
        </p:nvSpPr>
        <p:spPr>
          <a:xfrm>
            <a:off x="10068025" y="6574055"/>
            <a:ext cx="1871731" cy="646331"/>
          </a:xfrm>
          <a:prstGeom prst="rect">
            <a:avLst/>
          </a:prstGeom>
          <a:noFill/>
        </p:spPr>
        <p:txBody>
          <a:bodyPr wrap="square" rtlCol="0">
            <a:spAutoFit/>
          </a:bodyPr>
          <a:lstStyle/>
          <a:p>
            <a:r>
              <a:rPr lang="en-US" b="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2279159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IN" dirty="0"/>
              <a:t>Reasonability of Assumptions</a:t>
            </a:r>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lnSpcReduction="10000"/>
          </a:bodyPr>
          <a:lstStyle/>
          <a:p>
            <a:r>
              <a:rPr lang="en-US" sz="3200" dirty="0"/>
              <a:t>Significant Assumptions</a:t>
            </a:r>
          </a:p>
          <a:p>
            <a:r>
              <a:rPr lang="en-US" sz="3200" dirty="0"/>
              <a:t>Relevance and Completeness</a:t>
            </a:r>
          </a:p>
          <a:p>
            <a:r>
              <a:rPr lang="en-US" sz="3200" dirty="0"/>
              <a:t>Internal Consistency</a:t>
            </a:r>
          </a:p>
          <a:p>
            <a:r>
              <a:rPr lang="en-US" sz="3200" dirty="0"/>
              <a:t>Whether Assumptions under management control – maintenance</a:t>
            </a:r>
          </a:p>
          <a:p>
            <a:r>
              <a:rPr lang="en-US" sz="3200" dirty="0"/>
              <a:t>Nature and extent of documentation supporting Assumption</a:t>
            </a:r>
          </a:p>
          <a:p>
            <a:r>
              <a:rPr lang="en-US" sz="3200" dirty="0"/>
              <a:t>Fair Value </a:t>
            </a:r>
          </a:p>
          <a:p>
            <a:r>
              <a:rPr lang="en-US" sz="3200" dirty="0"/>
              <a:t>Income vs. Market Approach</a:t>
            </a:r>
          </a:p>
          <a:p>
            <a:pPr marL="0" indent="0">
              <a:buNone/>
            </a:pPr>
            <a:endParaRPr lang="en-US" dirty="0"/>
          </a:p>
          <a:p>
            <a:pPr marL="0" indent="0">
              <a:buNone/>
            </a:pPr>
            <a:endParaRPr lang="en-US" dirty="0"/>
          </a:p>
          <a:p>
            <a:endParaRPr lang="en-US" dirty="0"/>
          </a:p>
          <a:p>
            <a:endParaRPr lang="en-US" dirty="0"/>
          </a:p>
          <a:p>
            <a:pPr marL="0" indent="0">
              <a:buNone/>
            </a:pPr>
            <a:endParaRPr lang="en-US" dirty="0"/>
          </a:p>
          <a:p>
            <a:endParaRPr lang="en-IN" dirty="0"/>
          </a:p>
        </p:txBody>
      </p:sp>
      <p:sp>
        <p:nvSpPr>
          <p:cNvPr id="4" name="TextBox 3">
            <a:extLst>
              <a:ext uri="{FF2B5EF4-FFF2-40B4-BE49-F238E27FC236}">
                <a16:creationId xmlns:a16="http://schemas.microsoft.com/office/drawing/2014/main" id="{6F7CDE13-99A0-2FB3-4F15-ABC75C3DE84F}"/>
              </a:ext>
            </a:extLst>
          </p:cNvPr>
          <p:cNvSpPr txBox="1"/>
          <p:nvPr/>
        </p:nvSpPr>
        <p:spPr>
          <a:xfrm>
            <a:off x="548640" y="6545179"/>
            <a:ext cx="1491114" cy="646331"/>
          </a:xfrm>
          <a:prstGeom prst="rect">
            <a:avLst/>
          </a:prstGeom>
          <a:noFill/>
        </p:spPr>
        <p:txBody>
          <a:bodyPr wrap="square" rtlCol="0">
            <a:spAutoFit/>
          </a:bodyPr>
          <a:lstStyle/>
          <a:p>
            <a:r>
              <a:rPr lang="en-US" b="1"/>
              <a:t>14 June, 2023</a:t>
            </a:r>
            <a:endParaRPr lang="en-IN" b="1" dirty="0"/>
          </a:p>
          <a:p>
            <a:endParaRPr lang="en-IN" dirty="0"/>
          </a:p>
        </p:txBody>
      </p:sp>
      <p:sp>
        <p:nvSpPr>
          <p:cNvPr id="5" name="TextBox 4">
            <a:extLst>
              <a:ext uri="{FF2B5EF4-FFF2-40B4-BE49-F238E27FC236}">
                <a16:creationId xmlns:a16="http://schemas.microsoft.com/office/drawing/2014/main" id="{B7EC56BC-7F05-222C-996D-1EE1272261C7}"/>
              </a:ext>
            </a:extLst>
          </p:cNvPr>
          <p:cNvSpPr txBox="1"/>
          <p:nvPr/>
        </p:nvSpPr>
        <p:spPr>
          <a:xfrm>
            <a:off x="10058400" y="6521751"/>
            <a:ext cx="1871731" cy="646331"/>
          </a:xfrm>
          <a:prstGeom prst="rect">
            <a:avLst/>
          </a:prstGeom>
          <a:noFill/>
        </p:spPr>
        <p:txBody>
          <a:bodyPr wrap="square" rtlCol="0">
            <a:spAutoFit/>
          </a:bodyPr>
          <a:lstStyle/>
          <a:p>
            <a:r>
              <a:rPr lang="en-US" b="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1890218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What Auditor needs to do</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dirty="0"/>
              <a:t>Evaluate Risk Assessment Procedure and related activities</a:t>
            </a:r>
          </a:p>
          <a:p>
            <a:r>
              <a:rPr lang="en-US" dirty="0"/>
              <a:t>Management assessment of estimation uncertainty</a:t>
            </a:r>
          </a:p>
          <a:p>
            <a:r>
              <a:rPr lang="en-US" dirty="0"/>
              <a:t>Whether high estimation uncertainty leads to significant risks</a:t>
            </a:r>
          </a:p>
          <a:p>
            <a:r>
              <a:rPr lang="en-US" dirty="0"/>
              <a:t>Relevant Controls</a:t>
            </a:r>
          </a:p>
          <a:p>
            <a:r>
              <a:rPr lang="en-US" dirty="0"/>
              <a:t>Test operating effectiveness of controls</a:t>
            </a:r>
          </a:p>
          <a:p>
            <a:r>
              <a:rPr lang="en-US" dirty="0"/>
              <a:t>Whether Management used an expert</a:t>
            </a:r>
          </a:p>
          <a:p>
            <a:r>
              <a:rPr lang="en-US" dirty="0"/>
              <a:t>Change from prior period in making the estimate</a:t>
            </a:r>
          </a:p>
          <a:p>
            <a:r>
              <a:rPr lang="en-US" dirty="0"/>
              <a:t>Management decision to </a:t>
            </a:r>
            <a:r>
              <a:rPr lang="en-US" dirty="0" err="1"/>
              <a:t>recognise</a:t>
            </a:r>
            <a:r>
              <a:rPr lang="en-US" dirty="0"/>
              <a:t>/ not </a:t>
            </a:r>
            <a:r>
              <a:rPr lang="en-US" dirty="0" err="1"/>
              <a:t>recognise</a:t>
            </a:r>
            <a:r>
              <a:rPr lang="en-US" dirty="0"/>
              <a:t> estimates</a:t>
            </a:r>
          </a:p>
          <a:p>
            <a:pPr marL="0" indent="0">
              <a:buNone/>
            </a:pPr>
            <a:endParaRPr lang="en-IN" dirty="0"/>
          </a:p>
        </p:txBody>
      </p:sp>
      <p:sp>
        <p:nvSpPr>
          <p:cNvPr id="4" name="TextBox 3">
            <a:extLst>
              <a:ext uri="{FF2B5EF4-FFF2-40B4-BE49-F238E27FC236}">
                <a16:creationId xmlns:a16="http://schemas.microsoft.com/office/drawing/2014/main" id="{2512A6EC-0BD2-2F01-D7E0-1BD56F90490D}"/>
              </a:ext>
            </a:extLst>
          </p:cNvPr>
          <p:cNvSpPr txBox="1"/>
          <p:nvPr/>
        </p:nvSpPr>
        <p:spPr>
          <a:xfrm>
            <a:off x="654518" y="6545179"/>
            <a:ext cx="1491114" cy="646331"/>
          </a:xfrm>
          <a:prstGeom prst="rect">
            <a:avLst/>
          </a:prstGeom>
          <a:noFill/>
        </p:spPr>
        <p:txBody>
          <a:bodyPr wrap="none" rtlCol="0">
            <a:spAutoFit/>
          </a:bodyPr>
          <a:lstStyle/>
          <a:p>
            <a:r>
              <a:rPr lang="en-US" b="1"/>
              <a:t>14 June, 2023</a:t>
            </a:r>
            <a:endParaRPr lang="en-IN" b="1" dirty="0"/>
          </a:p>
          <a:p>
            <a:endParaRPr lang="en-IN" dirty="0"/>
          </a:p>
        </p:txBody>
      </p:sp>
      <p:sp>
        <p:nvSpPr>
          <p:cNvPr id="5" name="TextBox 4">
            <a:extLst>
              <a:ext uri="{FF2B5EF4-FFF2-40B4-BE49-F238E27FC236}">
                <a16:creationId xmlns:a16="http://schemas.microsoft.com/office/drawing/2014/main" id="{D8005994-DCDB-5459-2602-DBDDD383E035}"/>
              </a:ext>
            </a:extLst>
          </p:cNvPr>
          <p:cNvSpPr txBox="1"/>
          <p:nvPr/>
        </p:nvSpPr>
        <p:spPr>
          <a:xfrm>
            <a:off x="10320269" y="6545179"/>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360457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What Auditor needs to do</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lnSpcReduction="10000"/>
          </a:bodyPr>
          <a:lstStyle/>
          <a:p>
            <a:r>
              <a:rPr lang="en-US" dirty="0"/>
              <a:t>Compliance with applicable financial reporting framework</a:t>
            </a:r>
          </a:p>
          <a:p>
            <a:r>
              <a:rPr lang="en-US" dirty="0"/>
              <a:t>Appropriateness of valuation method – market vs. income approach</a:t>
            </a:r>
          </a:p>
          <a:p>
            <a:r>
              <a:rPr lang="en-US" dirty="0"/>
              <a:t>Assumptions used are reasonable</a:t>
            </a:r>
          </a:p>
          <a:p>
            <a:r>
              <a:rPr lang="en-US" dirty="0"/>
              <a:t>Test underlying data for accuracy, completeness </a:t>
            </a:r>
            <a:r>
              <a:rPr lang="en-US"/>
              <a:t>and relevance</a:t>
            </a:r>
            <a:endParaRPr lang="en-US" dirty="0"/>
          </a:p>
          <a:p>
            <a:r>
              <a:rPr lang="en-US" dirty="0"/>
              <a:t>Use of alternate assumption and sensitivity analysis</a:t>
            </a:r>
          </a:p>
          <a:p>
            <a:r>
              <a:rPr lang="en-US" dirty="0"/>
              <a:t>Need to review prior period accounting estimates</a:t>
            </a:r>
          </a:p>
          <a:p>
            <a:r>
              <a:rPr lang="en-US" dirty="0"/>
              <a:t>Need to use an Auditor’s Expert</a:t>
            </a:r>
          </a:p>
          <a:p>
            <a:r>
              <a:rPr lang="en-US" dirty="0"/>
              <a:t>Point estimate vs. range of estimates to address uncertainty</a:t>
            </a:r>
          </a:p>
          <a:p>
            <a:r>
              <a:rPr lang="en-US" dirty="0"/>
              <a:t>Additional procedure like physical inspection</a:t>
            </a:r>
          </a:p>
          <a:p>
            <a:endParaRPr lang="en-US" dirty="0"/>
          </a:p>
          <a:p>
            <a:endParaRPr lang="en-US" dirty="0"/>
          </a:p>
          <a:p>
            <a:pPr marL="0" indent="0">
              <a:buNone/>
            </a:pPr>
            <a:endParaRPr lang="en-US" dirty="0"/>
          </a:p>
          <a:p>
            <a:endParaRPr lang="en-IN" dirty="0"/>
          </a:p>
        </p:txBody>
      </p:sp>
      <p:sp>
        <p:nvSpPr>
          <p:cNvPr id="4" name="TextBox 3">
            <a:extLst>
              <a:ext uri="{FF2B5EF4-FFF2-40B4-BE49-F238E27FC236}">
                <a16:creationId xmlns:a16="http://schemas.microsoft.com/office/drawing/2014/main" id="{22BA30F7-FFED-46F6-BE6D-FDC72530E06F}"/>
              </a:ext>
            </a:extLst>
          </p:cNvPr>
          <p:cNvSpPr txBox="1"/>
          <p:nvPr/>
        </p:nvSpPr>
        <p:spPr>
          <a:xfrm>
            <a:off x="567891" y="6516303"/>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5622968C-F9DA-8301-2619-45EA164B38B7}"/>
              </a:ext>
            </a:extLst>
          </p:cNvPr>
          <p:cNvSpPr txBox="1"/>
          <p:nvPr/>
        </p:nvSpPr>
        <p:spPr>
          <a:xfrm>
            <a:off x="10193154" y="6602931"/>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2575582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What Auditor needs to do</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3600" dirty="0"/>
              <a:t>Assess risk of material misstatement</a:t>
            </a:r>
          </a:p>
          <a:p>
            <a:r>
              <a:rPr lang="en-US" sz="3600" dirty="0"/>
              <a:t>Materiality of accounting estimate needs to be qualitatively assessed</a:t>
            </a:r>
          </a:p>
          <a:p>
            <a:r>
              <a:rPr lang="en-US" sz="3600" dirty="0"/>
              <a:t>Evaluate adequacy of disclosure</a:t>
            </a:r>
          </a:p>
          <a:p>
            <a:r>
              <a:rPr lang="en-US" sz="3600" dirty="0"/>
              <a:t>Assess Going Concern where needed</a:t>
            </a:r>
          </a:p>
          <a:p>
            <a:r>
              <a:rPr lang="en-US" sz="3600" dirty="0"/>
              <a:t>Obtain Representation</a:t>
            </a:r>
          </a:p>
          <a:p>
            <a:r>
              <a:rPr lang="en-US" sz="3600" dirty="0"/>
              <a:t>May require “KAM” or “EOM” in audit report</a:t>
            </a:r>
          </a:p>
          <a:p>
            <a:endParaRPr lang="en-US" dirty="0"/>
          </a:p>
          <a:p>
            <a:endParaRPr lang="en-US" dirty="0"/>
          </a:p>
          <a:p>
            <a:pPr marL="0" indent="0">
              <a:buNone/>
            </a:pPr>
            <a:endParaRPr lang="en-US" dirty="0"/>
          </a:p>
          <a:p>
            <a:endParaRPr lang="en-IN" dirty="0"/>
          </a:p>
        </p:txBody>
      </p:sp>
      <p:sp>
        <p:nvSpPr>
          <p:cNvPr id="4" name="TextBox 3">
            <a:extLst>
              <a:ext uri="{FF2B5EF4-FFF2-40B4-BE49-F238E27FC236}">
                <a16:creationId xmlns:a16="http://schemas.microsoft.com/office/drawing/2014/main" id="{D3BDC60D-9C28-2BCD-B34A-7A60C47F5A2E}"/>
              </a:ext>
            </a:extLst>
          </p:cNvPr>
          <p:cNvSpPr txBox="1"/>
          <p:nvPr/>
        </p:nvSpPr>
        <p:spPr>
          <a:xfrm>
            <a:off x="596766" y="6448926"/>
            <a:ext cx="1491114" cy="646331"/>
          </a:xfrm>
          <a:prstGeom prst="rect">
            <a:avLst/>
          </a:prstGeom>
          <a:noFill/>
        </p:spPr>
        <p:txBody>
          <a:bodyPr wrap="square" rtlCol="0">
            <a:spAutoFit/>
          </a:bodyPr>
          <a:lstStyle/>
          <a:p>
            <a:r>
              <a:rPr lang="en-US" b="1"/>
              <a:t>14 June, 2023</a:t>
            </a:r>
            <a:endParaRPr lang="en-IN" b="1" dirty="0"/>
          </a:p>
          <a:p>
            <a:endParaRPr lang="en-IN" dirty="0"/>
          </a:p>
        </p:txBody>
      </p:sp>
      <p:sp>
        <p:nvSpPr>
          <p:cNvPr id="5" name="TextBox 4">
            <a:extLst>
              <a:ext uri="{FF2B5EF4-FFF2-40B4-BE49-F238E27FC236}">
                <a16:creationId xmlns:a16="http://schemas.microsoft.com/office/drawing/2014/main" id="{78B2E126-636E-70DC-CA91-B43E80F315D7}"/>
              </a:ext>
            </a:extLst>
          </p:cNvPr>
          <p:cNvSpPr txBox="1"/>
          <p:nvPr/>
        </p:nvSpPr>
        <p:spPr>
          <a:xfrm>
            <a:off x="10048774" y="6439301"/>
            <a:ext cx="1871731" cy="646331"/>
          </a:xfrm>
          <a:prstGeom prst="rect">
            <a:avLst/>
          </a:prstGeom>
          <a:noFill/>
        </p:spPr>
        <p:txBody>
          <a:bodyPr wrap="squar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2132961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5288F-6034-5159-1177-0DA2B25344AF}"/>
              </a:ext>
            </a:extLst>
          </p:cNvPr>
          <p:cNvSpPr>
            <a:spLocks noGrp="1"/>
          </p:cNvSpPr>
          <p:nvPr>
            <p:ph type="title"/>
          </p:nvPr>
        </p:nvSpPr>
        <p:spPr/>
        <p:txBody>
          <a:bodyPr/>
          <a:lstStyle/>
          <a:p>
            <a:r>
              <a:rPr lang="en-US" dirty="0"/>
              <a:t>KAM - Zomato Ltd – March 22 (Deloitte)</a:t>
            </a:r>
            <a:endParaRPr lang="en-IN" dirty="0"/>
          </a:p>
        </p:txBody>
      </p:sp>
      <p:sp>
        <p:nvSpPr>
          <p:cNvPr id="3" name="Content Placeholder 2">
            <a:extLst>
              <a:ext uri="{FF2B5EF4-FFF2-40B4-BE49-F238E27FC236}">
                <a16:creationId xmlns:a16="http://schemas.microsoft.com/office/drawing/2014/main" id="{2294C7B5-714B-0B69-91B6-11F1234DCD5D}"/>
              </a:ext>
            </a:extLst>
          </p:cNvPr>
          <p:cNvSpPr>
            <a:spLocks noGrp="1"/>
          </p:cNvSpPr>
          <p:nvPr>
            <p:ph idx="1"/>
          </p:nvPr>
        </p:nvSpPr>
        <p:spPr/>
        <p:txBody>
          <a:bodyPr>
            <a:normAutofit fontScale="92500" lnSpcReduction="10000"/>
          </a:bodyPr>
          <a:lstStyle/>
          <a:p>
            <a:r>
              <a:rPr lang="en-US" dirty="0"/>
              <a:t>Fair valuation of investment in other entities (Refer note 38 (b) of the Consolidated financial statement) The Group has made investments in Blink Commerce Private Limited (formerly known as </a:t>
            </a:r>
            <a:r>
              <a:rPr lang="en-US" dirty="0" err="1"/>
              <a:t>Grofers</a:t>
            </a:r>
            <a:r>
              <a:rPr lang="en-US" dirty="0"/>
              <a:t> India Private Limited) and its fellow subsidiary Hands on Trades Private Limited where the aggregate carrying value of these investments as on March 31, 2022 is INR 7,410 million. These investments are measured at Fair Value through Other Comprehensive Income (‘FVTOCI’) as at the year-end. We considered the assumptions relating to future revenue growth and the valuation assumptions, specifically the assumptions relating to weighted average cost of capital and terminal growth rate, used in the fair valuation of these investments as a key audit matter due to the significance of the investment amount and the significant estimates and judgement involved in estimation of fair value</a:t>
            </a:r>
            <a:endParaRPr lang="en-IN" dirty="0"/>
          </a:p>
        </p:txBody>
      </p:sp>
      <p:sp>
        <p:nvSpPr>
          <p:cNvPr id="4" name="TextBox 3">
            <a:extLst>
              <a:ext uri="{FF2B5EF4-FFF2-40B4-BE49-F238E27FC236}">
                <a16:creationId xmlns:a16="http://schemas.microsoft.com/office/drawing/2014/main" id="{E5100E38-B8B1-037E-A4C3-99E63728DF9E}"/>
              </a:ext>
            </a:extLst>
          </p:cNvPr>
          <p:cNvSpPr txBox="1"/>
          <p:nvPr/>
        </p:nvSpPr>
        <p:spPr>
          <a:xfrm>
            <a:off x="10096901" y="6612556"/>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3507824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8419-5270-EA9D-750F-183C62CBED80}"/>
              </a:ext>
            </a:extLst>
          </p:cNvPr>
          <p:cNvSpPr>
            <a:spLocks noGrp="1"/>
          </p:cNvSpPr>
          <p:nvPr>
            <p:ph type="title"/>
          </p:nvPr>
        </p:nvSpPr>
        <p:spPr/>
        <p:txBody>
          <a:bodyPr/>
          <a:lstStyle/>
          <a:p>
            <a:r>
              <a:rPr lang="en-US" dirty="0"/>
              <a:t>Audit Procedures Performed(Deloitte)</a:t>
            </a:r>
            <a:endParaRPr lang="en-IN" dirty="0"/>
          </a:p>
        </p:txBody>
      </p:sp>
      <p:sp>
        <p:nvSpPr>
          <p:cNvPr id="3" name="Content Placeholder 2">
            <a:extLst>
              <a:ext uri="{FF2B5EF4-FFF2-40B4-BE49-F238E27FC236}">
                <a16:creationId xmlns:a16="http://schemas.microsoft.com/office/drawing/2014/main" id="{AD654415-1F9A-2130-7F93-89357AD2BC76}"/>
              </a:ext>
            </a:extLst>
          </p:cNvPr>
          <p:cNvSpPr>
            <a:spLocks noGrp="1"/>
          </p:cNvSpPr>
          <p:nvPr>
            <p:ph idx="1"/>
          </p:nvPr>
        </p:nvSpPr>
        <p:spPr/>
        <p:txBody>
          <a:bodyPr>
            <a:normAutofit fontScale="92500" lnSpcReduction="10000"/>
          </a:bodyPr>
          <a:lstStyle/>
          <a:p>
            <a:r>
              <a:rPr lang="en-US" dirty="0"/>
              <a:t>Principal audit procedures performed: • Evaluated the design, implementation and tested operating effectiveness of relevant internal controls relating to determination of the fair value of investment in the said entities. • Evaluated the reasonableness of the business assumptions relating to future revenue growth; • Evaluated the objectivity and independence of the specialist engaged by the Company and reviewed the valuation report issued by such specialist; • We have used our valuation specialists to assess overall reasonableness of the assumptions used particularly those relating to the weighted average cost of capital and terminal growth rate. • Performed sensitivity analysis on the key assumptions such as weighted average cost of capital and terminal growth rate; • Assessed the adequacy of the disclosures made in the financial statements</a:t>
            </a:r>
            <a:endParaRPr lang="en-IN" dirty="0"/>
          </a:p>
        </p:txBody>
      </p:sp>
    </p:spTree>
    <p:extLst>
      <p:ext uri="{BB962C8B-B14F-4D97-AF65-F5344CB8AC3E}">
        <p14:creationId xmlns:p14="http://schemas.microsoft.com/office/powerpoint/2010/main" val="2028243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A331C-1F65-0C83-DA02-3EB8F8EF5456}"/>
              </a:ext>
            </a:extLst>
          </p:cNvPr>
          <p:cNvSpPr>
            <a:spLocks noGrp="1"/>
          </p:cNvSpPr>
          <p:nvPr>
            <p:ph type="title"/>
          </p:nvPr>
        </p:nvSpPr>
        <p:spPr/>
        <p:txBody>
          <a:bodyPr/>
          <a:lstStyle/>
          <a:p>
            <a:r>
              <a:rPr lang="en-US" dirty="0"/>
              <a:t>HCC LTD KAM Mar22 – Walker </a:t>
            </a:r>
            <a:r>
              <a:rPr lang="en-US" dirty="0" err="1"/>
              <a:t>Chandiok</a:t>
            </a:r>
            <a:r>
              <a:rPr lang="en-US" dirty="0"/>
              <a:t> &amp; Co</a:t>
            </a:r>
            <a:endParaRPr lang="en-IN" dirty="0"/>
          </a:p>
        </p:txBody>
      </p:sp>
      <p:sp>
        <p:nvSpPr>
          <p:cNvPr id="3" name="Content Placeholder 2">
            <a:extLst>
              <a:ext uri="{FF2B5EF4-FFF2-40B4-BE49-F238E27FC236}">
                <a16:creationId xmlns:a16="http://schemas.microsoft.com/office/drawing/2014/main" id="{E113EC56-1CAB-D9C3-FFFF-533787B6B85D}"/>
              </a:ext>
            </a:extLst>
          </p:cNvPr>
          <p:cNvSpPr>
            <a:spLocks noGrp="1"/>
          </p:cNvSpPr>
          <p:nvPr>
            <p:ph idx="1"/>
          </p:nvPr>
        </p:nvSpPr>
        <p:spPr/>
        <p:txBody>
          <a:bodyPr/>
          <a:lstStyle/>
          <a:p>
            <a:r>
              <a:rPr lang="en-US" dirty="0"/>
              <a:t>The Company’s revenue primarily arises from construction contracts which, by its nature, is complex given the significant judgements involved in the assessment of current and future contractual performance obligations. The Company recognizes contract revenue and the resultant profit/ loss on the basis of stage of completion determined based on the proportion of contract costs incurred at balance sheet date, relative to the total estimated costs of the contract at completion. The recognition of contract revenue and the resultant profit/ loss therefore rely on estimates in relation to forecast revenue and forecast contract costs.</a:t>
            </a:r>
            <a:endParaRPr lang="en-IN" dirty="0"/>
          </a:p>
        </p:txBody>
      </p:sp>
    </p:spTree>
    <p:extLst>
      <p:ext uri="{BB962C8B-B14F-4D97-AF65-F5344CB8AC3E}">
        <p14:creationId xmlns:p14="http://schemas.microsoft.com/office/powerpoint/2010/main" val="2856682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C2154-8509-60CC-9BB3-D580A1AF4BF4}"/>
              </a:ext>
            </a:extLst>
          </p:cNvPr>
          <p:cNvSpPr>
            <a:spLocks noGrp="1"/>
          </p:cNvSpPr>
          <p:nvPr>
            <p:ph type="title"/>
          </p:nvPr>
        </p:nvSpPr>
        <p:spPr/>
        <p:txBody>
          <a:bodyPr/>
          <a:lstStyle/>
          <a:p>
            <a:r>
              <a:rPr lang="en-US" dirty="0"/>
              <a:t>HCC LTD KAM Mar22 – Walker </a:t>
            </a:r>
            <a:r>
              <a:rPr lang="en-US" dirty="0" err="1"/>
              <a:t>Chandiok</a:t>
            </a:r>
            <a:r>
              <a:rPr lang="en-US" dirty="0"/>
              <a:t> &amp; Co</a:t>
            </a:r>
            <a:endParaRPr lang="en-IN" dirty="0"/>
          </a:p>
        </p:txBody>
      </p:sp>
      <p:sp>
        <p:nvSpPr>
          <p:cNvPr id="3" name="Content Placeholder 2">
            <a:extLst>
              <a:ext uri="{FF2B5EF4-FFF2-40B4-BE49-F238E27FC236}">
                <a16:creationId xmlns:a16="http://schemas.microsoft.com/office/drawing/2014/main" id="{F46CA79B-E81D-9213-59EA-1E2917C9F246}"/>
              </a:ext>
            </a:extLst>
          </p:cNvPr>
          <p:cNvSpPr>
            <a:spLocks noGrp="1"/>
          </p:cNvSpPr>
          <p:nvPr>
            <p:ph idx="1"/>
          </p:nvPr>
        </p:nvSpPr>
        <p:spPr/>
        <p:txBody>
          <a:bodyPr>
            <a:normAutofit lnSpcReduction="10000"/>
          </a:bodyPr>
          <a:lstStyle/>
          <a:p>
            <a:r>
              <a:rPr lang="en-US" dirty="0"/>
              <a:t>These contract estimates are reviewed by the management on a periodic basis. In doing so, the management is required to exercise judgement in its assessment of the revenue on contracts which may also include variable considerations that are </a:t>
            </a:r>
            <a:r>
              <a:rPr lang="en-US" dirty="0" err="1"/>
              <a:t>recognised</a:t>
            </a:r>
            <a:r>
              <a:rPr lang="en-US" dirty="0"/>
              <a:t> when the recovery of such consideration is highly probable. The judgment is also required to be exercised to assess the completeness and accuracy of forecast costs to complete. Changes in these judgements, and the related estimates as contracts progress can result in material adjustments to revenue and margins. As a result of the above judgments, complexities involved and material impact on the related financial statement elements, this area has been considered a key audit matter in the audit of the standalone financial statements</a:t>
            </a:r>
            <a:endParaRPr lang="en-IN" dirty="0"/>
          </a:p>
        </p:txBody>
      </p:sp>
    </p:spTree>
    <p:extLst>
      <p:ext uri="{BB962C8B-B14F-4D97-AF65-F5344CB8AC3E}">
        <p14:creationId xmlns:p14="http://schemas.microsoft.com/office/powerpoint/2010/main" val="3461204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7D5F3-3767-BC4D-C84E-54BF210E9DD2}"/>
              </a:ext>
            </a:extLst>
          </p:cNvPr>
          <p:cNvSpPr>
            <a:spLocks noGrp="1"/>
          </p:cNvSpPr>
          <p:nvPr>
            <p:ph type="title"/>
          </p:nvPr>
        </p:nvSpPr>
        <p:spPr/>
        <p:txBody>
          <a:bodyPr/>
          <a:lstStyle/>
          <a:p>
            <a:r>
              <a:rPr lang="en-US" dirty="0"/>
              <a:t>Audit Procedures Performed – HCC Ltd</a:t>
            </a:r>
            <a:endParaRPr lang="en-IN" dirty="0"/>
          </a:p>
        </p:txBody>
      </p:sp>
      <p:sp>
        <p:nvSpPr>
          <p:cNvPr id="3" name="Content Placeholder 2">
            <a:extLst>
              <a:ext uri="{FF2B5EF4-FFF2-40B4-BE49-F238E27FC236}">
                <a16:creationId xmlns:a16="http://schemas.microsoft.com/office/drawing/2014/main" id="{6C58ADC4-4E14-312F-BD98-99B9C6C5A620}"/>
              </a:ext>
            </a:extLst>
          </p:cNvPr>
          <p:cNvSpPr>
            <a:spLocks noGrp="1"/>
          </p:cNvSpPr>
          <p:nvPr>
            <p:ph idx="1"/>
          </p:nvPr>
        </p:nvSpPr>
        <p:spPr/>
        <p:txBody>
          <a:bodyPr/>
          <a:lstStyle/>
          <a:p>
            <a:r>
              <a:rPr lang="en-US" dirty="0"/>
              <a:t>Our audit procedures to address this key audit matter included, but were not limited to the following: • Evaluated the appropriateness of the Company’s accounting policy for revenue recognition in accordance with Ind AS 115 – Revenue from contracts with customers; </a:t>
            </a:r>
          </a:p>
          <a:p>
            <a:pPr marL="0" indent="0">
              <a:buNone/>
            </a:pPr>
            <a:r>
              <a:rPr lang="en-US" dirty="0"/>
              <a:t>• Obtained an understanding of the Company’s processes and evaluated the design and tested the operating effectiveness of key internal financial controls with respect to estimation of forecasted contract revenue and contracts costs</a:t>
            </a:r>
            <a:endParaRPr lang="en-IN" dirty="0"/>
          </a:p>
        </p:txBody>
      </p:sp>
    </p:spTree>
    <p:extLst>
      <p:ext uri="{BB962C8B-B14F-4D97-AF65-F5344CB8AC3E}">
        <p14:creationId xmlns:p14="http://schemas.microsoft.com/office/powerpoint/2010/main" val="4200434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What is an Accounting Estimate</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lstStyle/>
          <a:p>
            <a:r>
              <a:rPr lang="en-US" dirty="0"/>
              <a:t>Approximation of amount of a business transaction</a:t>
            </a:r>
          </a:p>
          <a:p>
            <a:r>
              <a:rPr lang="en-US" dirty="0"/>
              <a:t>Used where there is no precise means of measurement</a:t>
            </a:r>
          </a:p>
          <a:p>
            <a:r>
              <a:rPr lang="en-US" dirty="0"/>
              <a:t>Usually anticipates probable future events yet to occur </a:t>
            </a:r>
          </a:p>
          <a:p>
            <a:r>
              <a:rPr lang="en-US" dirty="0"/>
              <a:t>Makes Financial Statements complete in accrual accounting</a:t>
            </a:r>
          </a:p>
          <a:p>
            <a:r>
              <a:rPr lang="en-US" dirty="0"/>
              <a:t>May be revised subsequently based on available information</a:t>
            </a:r>
          </a:p>
          <a:p>
            <a:r>
              <a:rPr lang="en-US" dirty="0"/>
              <a:t>Changes in estimates impact current and future periods.</a:t>
            </a:r>
          </a:p>
          <a:p>
            <a:r>
              <a:rPr lang="en-US" dirty="0"/>
              <a:t>No impact on prior periods</a:t>
            </a:r>
          </a:p>
          <a:p>
            <a:r>
              <a:rPr lang="en-US" dirty="0"/>
              <a:t>Involves making assumptions and use of judgements</a:t>
            </a:r>
          </a:p>
          <a:p>
            <a:endParaRPr lang="en-IN" dirty="0"/>
          </a:p>
        </p:txBody>
      </p:sp>
      <p:sp>
        <p:nvSpPr>
          <p:cNvPr id="4" name="TextBox 3">
            <a:extLst>
              <a:ext uri="{FF2B5EF4-FFF2-40B4-BE49-F238E27FC236}">
                <a16:creationId xmlns:a16="http://schemas.microsoft.com/office/drawing/2014/main" id="{4D121DAC-C277-8D63-47AF-04ECFEFAEEF8}"/>
              </a:ext>
            </a:extLst>
          </p:cNvPr>
          <p:cNvSpPr txBox="1"/>
          <p:nvPr/>
        </p:nvSpPr>
        <p:spPr>
          <a:xfrm>
            <a:off x="693019" y="6497053"/>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DA06EDFE-45DF-E0C7-B1E7-50AC9C1905C8}"/>
              </a:ext>
            </a:extLst>
          </p:cNvPr>
          <p:cNvSpPr txBox="1"/>
          <p:nvPr/>
        </p:nvSpPr>
        <p:spPr>
          <a:xfrm>
            <a:off x="10019899" y="6534834"/>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1154984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1BCD9-D180-7FCB-0321-89188567BC7D}"/>
              </a:ext>
            </a:extLst>
          </p:cNvPr>
          <p:cNvSpPr>
            <a:spLocks noGrp="1"/>
          </p:cNvSpPr>
          <p:nvPr>
            <p:ph type="title"/>
          </p:nvPr>
        </p:nvSpPr>
        <p:spPr/>
        <p:txBody>
          <a:bodyPr/>
          <a:lstStyle/>
          <a:p>
            <a:r>
              <a:rPr lang="en-US" dirty="0"/>
              <a:t>Audit Procedures Performed – HCC Ltd</a:t>
            </a:r>
            <a:endParaRPr lang="en-IN" dirty="0"/>
          </a:p>
        </p:txBody>
      </p:sp>
      <p:sp>
        <p:nvSpPr>
          <p:cNvPr id="3" name="Content Placeholder 2">
            <a:extLst>
              <a:ext uri="{FF2B5EF4-FFF2-40B4-BE49-F238E27FC236}">
                <a16:creationId xmlns:a16="http://schemas.microsoft.com/office/drawing/2014/main" id="{C55135F7-F9BA-0541-7B0F-7414EE75C065}"/>
              </a:ext>
            </a:extLst>
          </p:cNvPr>
          <p:cNvSpPr>
            <a:spLocks noGrp="1"/>
          </p:cNvSpPr>
          <p:nvPr>
            <p:ph idx="1"/>
          </p:nvPr>
        </p:nvSpPr>
        <p:spPr/>
        <p:txBody>
          <a:bodyPr>
            <a:normAutofit fontScale="92500"/>
          </a:bodyPr>
          <a:lstStyle/>
          <a:p>
            <a:r>
              <a:rPr lang="en-US" dirty="0"/>
              <a:t>For a sample of contracts, performed the following procedures: - inspected the underlying documents such as customer contract/ agreement and variation orders, if any, for the significant contract terms and conditions; - evaluated the identification of performance obligations of the contract; - obtained an understanding of and evaluated the reasonableness of the assumptions applied in determining the forecasted revenue and cost to complete; - tested the existence and valuation of variable consideration with respect to the contractual terms and conditions and inspected the correspondence with customers; and - reviewed the legal and contracting experts’ note and/ or legal opinion from independent legal counsel obtained by the management with respect to certain contentious matters</a:t>
            </a:r>
            <a:endParaRPr lang="en-IN" dirty="0"/>
          </a:p>
        </p:txBody>
      </p:sp>
    </p:spTree>
    <p:extLst>
      <p:ext uri="{BB962C8B-B14F-4D97-AF65-F5344CB8AC3E}">
        <p14:creationId xmlns:p14="http://schemas.microsoft.com/office/powerpoint/2010/main" val="3844811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96BBF-FEAC-BDB8-9A8D-167F27D5C545}"/>
              </a:ext>
            </a:extLst>
          </p:cNvPr>
          <p:cNvSpPr>
            <a:spLocks noGrp="1"/>
          </p:cNvSpPr>
          <p:nvPr>
            <p:ph type="title"/>
          </p:nvPr>
        </p:nvSpPr>
        <p:spPr/>
        <p:txBody>
          <a:bodyPr/>
          <a:lstStyle/>
          <a:p>
            <a:r>
              <a:rPr lang="en-US" dirty="0"/>
              <a:t>Audit Procedures Performed – HCC Ltd</a:t>
            </a:r>
            <a:endParaRPr lang="en-IN" dirty="0"/>
          </a:p>
        </p:txBody>
      </p:sp>
      <p:sp>
        <p:nvSpPr>
          <p:cNvPr id="3" name="Content Placeholder 2">
            <a:extLst>
              <a:ext uri="{FF2B5EF4-FFF2-40B4-BE49-F238E27FC236}">
                <a16:creationId xmlns:a16="http://schemas.microsoft.com/office/drawing/2014/main" id="{C977E49C-5325-13FA-966E-7C50798D2E13}"/>
              </a:ext>
            </a:extLst>
          </p:cNvPr>
          <p:cNvSpPr>
            <a:spLocks noGrp="1"/>
          </p:cNvSpPr>
          <p:nvPr>
            <p:ph idx="1"/>
          </p:nvPr>
        </p:nvSpPr>
        <p:spPr/>
        <p:txBody>
          <a:bodyPr>
            <a:normAutofit lnSpcReduction="10000"/>
          </a:bodyPr>
          <a:lstStyle/>
          <a:p>
            <a:r>
              <a:rPr lang="en-US" dirty="0"/>
              <a:t>For cost incurred to date, tested samples to appropriate supporting documents and performing cut-off procedures;</a:t>
            </a:r>
          </a:p>
          <a:p>
            <a:pPr marL="0" indent="0">
              <a:buNone/>
            </a:pPr>
            <a:endParaRPr lang="en-US" dirty="0"/>
          </a:p>
          <a:p>
            <a:pPr marL="0" indent="0">
              <a:buNone/>
            </a:pPr>
            <a:r>
              <a:rPr lang="en-US" dirty="0"/>
              <a:t>• Tested the forecasted cost by obtaining executed purchase orders/ agreements/ relevant documents and evaluated the reasonableness of management judgements/ estimates; and </a:t>
            </a:r>
          </a:p>
          <a:p>
            <a:pPr marL="0" indent="0">
              <a:buNone/>
            </a:pPr>
            <a:endParaRPr lang="en-US" dirty="0"/>
          </a:p>
          <a:p>
            <a:pPr marL="0" indent="0">
              <a:buNone/>
            </a:pPr>
            <a:r>
              <a:rPr lang="en-US" dirty="0"/>
              <a:t>• Evaluated the appropriateness and adequacy of the disclosures related to contract revenue and costs in the standalone financial statements in accordance with the applicable accounting standards</a:t>
            </a:r>
            <a:endParaRPr lang="en-IN" dirty="0"/>
          </a:p>
        </p:txBody>
      </p:sp>
    </p:spTree>
    <p:extLst>
      <p:ext uri="{BB962C8B-B14F-4D97-AF65-F5344CB8AC3E}">
        <p14:creationId xmlns:p14="http://schemas.microsoft.com/office/powerpoint/2010/main" val="404879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568DD-DEC3-CC13-C1B5-86F2262B08EC}"/>
              </a:ext>
            </a:extLst>
          </p:cNvPr>
          <p:cNvSpPr>
            <a:spLocks noGrp="1"/>
          </p:cNvSpPr>
          <p:nvPr>
            <p:ph type="title"/>
          </p:nvPr>
        </p:nvSpPr>
        <p:spPr/>
        <p:txBody>
          <a:bodyPr/>
          <a:lstStyle/>
          <a:p>
            <a:r>
              <a:rPr lang="en-US"/>
              <a:t>HCC Ltd March 2017 - EOM</a:t>
            </a:r>
            <a:endParaRPr lang="en-IN"/>
          </a:p>
        </p:txBody>
      </p:sp>
      <p:sp>
        <p:nvSpPr>
          <p:cNvPr id="3" name="Content Placeholder 2">
            <a:extLst>
              <a:ext uri="{FF2B5EF4-FFF2-40B4-BE49-F238E27FC236}">
                <a16:creationId xmlns:a16="http://schemas.microsoft.com/office/drawing/2014/main" id="{92F2E095-DD5E-95A1-06FE-08B547B58958}"/>
              </a:ext>
            </a:extLst>
          </p:cNvPr>
          <p:cNvSpPr>
            <a:spLocks noGrp="1"/>
          </p:cNvSpPr>
          <p:nvPr>
            <p:ph idx="1"/>
          </p:nvPr>
        </p:nvSpPr>
        <p:spPr/>
        <p:txBody>
          <a:bodyPr>
            <a:normAutofit fontScale="92500" lnSpcReduction="10000"/>
          </a:bodyPr>
          <a:lstStyle/>
          <a:p>
            <a:r>
              <a:rPr lang="en-US" dirty="0"/>
              <a:t>Emphasis of Matters 10. We draw attention to:</a:t>
            </a:r>
          </a:p>
          <a:p>
            <a:pPr marL="0" indent="0">
              <a:buNone/>
            </a:pPr>
            <a:endParaRPr lang="en-US" dirty="0"/>
          </a:p>
          <a:p>
            <a:pPr marL="0" indent="0">
              <a:buNone/>
            </a:pPr>
            <a:r>
              <a:rPr lang="en-US" dirty="0"/>
              <a:t>Note 34 to the standalone financial statements regarding uncertainties relating to recoverability of unbilled work-in-progress (other current financial assets), non-current trade receivables and current trade receivables aggregating ` 911.80 crore, ` 123.39 crore and ` 90.30 crore, respectively, as at 31 March 2017, raised in the earlier years in respect of projects suspended or substantially closed and where the claims are currently under negotiations / discussions / arbitration. Pending the ultimate outcome of these matters, which is presently unascertainable, no adjustments have been made in the accompanying stand alone financial statements. Our opinion is not qualified in respect of this matter.</a:t>
            </a:r>
            <a:endParaRPr lang="en-IN" dirty="0"/>
          </a:p>
        </p:txBody>
      </p:sp>
    </p:spTree>
    <p:extLst>
      <p:ext uri="{BB962C8B-B14F-4D97-AF65-F5344CB8AC3E}">
        <p14:creationId xmlns:p14="http://schemas.microsoft.com/office/powerpoint/2010/main" val="56133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Challenges in making an Accounting Estimate</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lnSpcReduction="10000"/>
          </a:bodyPr>
          <a:lstStyle/>
          <a:p>
            <a:r>
              <a:rPr lang="en-US" dirty="0"/>
              <a:t>Estimates ranges from simple to complex</a:t>
            </a:r>
          </a:p>
          <a:p>
            <a:endParaRPr lang="en-US" dirty="0"/>
          </a:p>
          <a:p>
            <a:r>
              <a:rPr lang="en-US" dirty="0"/>
              <a:t>Lacks precision </a:t>
            </a:r>
          </a:p>
          <a:p>
            <a:endParaRPr lang="en-US" dirty="0"/>
          </a:p>
          <a:p>
            <a:r>
              <a:rPr lang="en-US" dirty="0"/>
              <a:t>Often involves forecasting the future</a:t>
            </a:r>
          </a:p>
          <a:p>
            <a:endParaRPr lang="en-US" dirty="0"/>
          </a:p>
          <a:p>
            <a:r>
              <a:rPr lang="en-US" dirty="0"/>
              <a:t>Actual outcomes are likely to be different</a:t>
            </a:r>
          </a:p>
          <a:p>
            <a:pPr marL="0" indent="0">
              <a:buNone/>
            </a:pPr>
            <a:endParaRPr lang="en-US" dirty="0"/>
          </a:p>
          <a:p>
            <a:r>
              <a:rPr lang="en-US" dirty="0"/>
              <a:t>Leads to estimation uncertainty </a:t>
            </a:r>
          </a:p>
          <a:p>
            <a:endParaRPr lang="en-IN" dirty="0"/>
          </a:p>
        </p:txBody>
      </p:sp>
      <p:sp>
        <p:nvSpPr>
          <p:cNvPr id="4" name="TextBox 3">
            <a:extLst>
              <a:ext uri="{FF2B5EF4-FFF2-40B4-BE49-F238E27FC236}">
                <a16:creationId xmlns:a16="http://schemas.microsoft.com/office/drawing/2014/main" id="{7D620DF3-D225-1334-212A-4F05AE979CB8}"/>
              </a:ext>
            </a:extLst>
          </p:cNvPr>
          <p:cNvSpPr txBox="1"/>
          <p:nvPr/>
        </p:nvSpPr>
        <p:spPr>
          <a:xfrm>
            <a:off x="471637" y="6534834"/>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720F8B3D-57F9-3836-392B-0E348A48B10D}"/>
              </a:ext>
            </a:extLst>
          </p:cNvPr>
          <p:cNvSpPr txBox="1"/>
          <p:nvPr/>
        </p:nvSpPr>
        <p:spPr>
          <a:xfrm>
            <a:off x="10320269" y="6534834"/>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152200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Challenges in making an Accounting Estimate</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lnSpcReduction="10000"/>
          </a:bodyPr>
          <a:lstStyle/>
          <a:p>
            <a:r>
              <a:rPr lang="en-US" dirty="0"/>
              <a:t>Significant estimation uncertainty may lead to misstatements </a:t>
            </a:r>
          </a:p>
          <a:p>
            <a:pPr marL="0" indent="0">
              <a:buNone/>
            </a:pPr>
            <a:endParaRPr lang="en-US" dirty="0"/>
          </a:p>
          <a:p>
            <a:r>
              <a:rPr lang="en-US" dirty="0"/>
              <a:t>Lack of prescriptive guidelines</a:t>
            </a:r>
          </a:p>
          <a:p>
            <a:pPr marL="0" indent="0">
              <a:buNone/>
            </a:pPr>
            <a:endParaRPr lang="en-US" dirty="0"/>
          </a:p>
          <a:p>
            <a:r>
              <a:rPr lang="en-US" dirty="0"/>
              <a:t>Includes fair valuation</a:t>
            </a:r>
          </a:p>
          <a:p>
            <a:pPr marL="0" indent="0">
              <a:buNone/>
            </a:pPr>
            <a:endParaRPr lang="en-US" dirty="0"/>
          </a:p>
          <a:p>
            <a:r>
              <a:rPr lang="en-US" dirty="0"/>
              <a:t>Measurement impacted by Financial Reporting Framework</a:t>
            </a:r>
          </a:p>
          <a:p>
            <a:pPr marL="0" indent="0">
              <a:buNone/>
            </a:pPr>
            <a:endParaRPr lang="en-US" dirty="0"/>
          </a:p>
          <a:p>
            <a:r>
              <a:rPr lang="en-US" dirty="0"/>
              <a:t>Fair Valuation of Government Resources</a:t>
            </a:r>
          </a:p>
          <a:p>
            <a:endParaRPr lang="en-IN" dirty="0"/>
          </a:p>
        </p:txBody>
      </p:sp>
      <p:sp>
        <p:nvSpPr>
          <p:cNvPr id="4" name="TextBox 3">
            <a:extLst>
              <a:ext uri="{FF2B5EF4-FFF2-40B4-BE49-F238E27FC236}">
                <a16:creationId xmlns:a16="http://schemas.microsoft.com/office/drawing/2014/main" id="{7D620DF3-D225-1334-212A-4F05AE979CB8}"/>
              </a:ext>
            </a:extLst>
          </p:cNvPr>
          <p:cNvSpPr txBox="1"/>
          <p:nvPr/>
        </p:nvSpPr>
        <p:spPr>
          <a:xfrm>
            <a:off x="471637" y="6534834"/>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720F8B3D-57F9-3836-392B-0E348A48B10D}"/>
              </a:ext>
            </a:extLst>
          </p:cNvPr>
          <p:cNvSpPr txBox="1"/>
          <p:nvPr/>
        </p:nvSpPr>
        <p:spPr>
          <a:xfrm>
            <a:off x="10320269" y="6534834"/>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169368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Accounting for Construction Contracts</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3600" dirty="0"/>
              <a:t>Estimation of Revenue </a:t>
            </a:r>
          </a:p>
          <a:p>
            <a:r>
              <a:rPr lang="en-US" sz="3600" dirty="0"/>
              <a:t>Estimation of cost to complete and recognition of margin</a:t>
            </a:r>
          </a:p>
          <a:p>
            <a:r>
              <a:rPr lang="en-US" sz="3600" dirty="0"/>
              <a:t>Estimation of percentage of completion</a:t>
            </a:r>
          </a:p>
          <a:p>
            <a:r>
              <a:rPr lang="en-US" sz="3600" dirty="0"/>
              <a:t>Claim estimation</a:t>
            </a:r>
          </a:p>
          <a:p>
            <a:r>
              <a:rPr lang="en-US" sz="3600" dirty="0"/>
              <a:t>Estimation of expected losses on onerous contracts </a:t>
            </a:r>
          </a:p>
          <a:p>
            <a:r>
              <a:rPr lang="en-US" sz="3600" dirty="0"/>
              <a:t>Estimation differences adjusted in cost and revenue</a:t>
            </a:r>
          </a:p>
          <a:p>
            <a:endParaRPr lang="en-IN" dirty="0"/>
          </a:p>
        </p:txBody>
      </p:sp>
      <p:sp>
        <p:nvSpPr>
          <p:cNvPr id="5" name="TextBox 4">
            <a:extLst>
              <a:ext uri="{FF2B5EF4-FFF2-40B4-BE49-F238E27FC236}">
                <a16:creationId xmlns:a16="http://schemas.microsoft.com/office/drawing/2014/main" id="{AED9B272-E148-CC39-779B-EBA81E408C83}"/>
              </a:ext>
            </a:extLst>
          </p:cNvPr>
          <p:cNvSpPr txBox="1"/>
          <p:nvPr/>
        </p:nvSpPr>
        <p:spPr>
          <a:xfrm>
            <a:off x="596766" y="6429676"/>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6" name="TextBox 5">
            <a:extLst>
              <a:ext uri="{FF2B5EF4-FFF2-40B4-BE49-F238E27FC236}">
                <a16:creationId xmlns:a16="http://schemas.microsoft.com/office/drawing/2014/main" id="{083817AB-40F1-ABF0-0825-FCF63AAC3FE7}"/>
              </a:ext>
            </a:extLst>
          </p:cNvPr>
          <p:cNvSpPr txBox="1"/>
          <p:nvPr/>
        </p:nvSpPr>
        <p:spPr>
          <a:xfrm>
            <a:off x="10183528" y="6429676"/>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2807375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Other major areas of Accounting Estimations</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3600" dirty="0"/>
              <a:t>Impairment of Assets (Including DTA and going concern </a:t>
            </a:r>
            <a:r>
              <a:rPr lang="en-US" sz="3600"/>
              <a:t>where applicable)</a:t>
            </a:r>
            <a:endParaRPr lang="en-US" sz="3600" dirty="0"/>
          </a:p>
          <a:p>
            <a:r>
              <a:rPr lang="en-US" sz="3600" dirty="0"/>
              <a:t>Biological Assets</a:t>
            </a:r>
          </a:p>
          <a:p>
            <a:r>
              <a:rPr lang="en-US" sz="3600" dirty="0"/>
              <a:t>Defined Benefit Plans</a:t>
            </a:r>
          </a:p>
          <a:p>
            <a:r>
              <a:rPr lang="en-US" sz="3600" dirty="0"/>
              <a:t>Fair Valuation of assets in Business Combinations </a:t>
            </a:r>
          </a:p>
          <a:p>
            <a:r>
              <a:rPr lang="en-US" sz="3600" dirty="0"/>
              <a:t>Fair Valuation of Financial Instruments</a:t>
            </a:r>
          </a:p>
          <a:p>
            <a:endParaRPr lang="en-IN" dirty="0"/>
          </a:p>
        </p:txBody>
      </p:sp>
      <p:sp>
        <p:nvSpPr>
          <p:cNvPr id="4" name="TextBox 3">
            <a:extLst>
              <a:ext uri="{FF2B5EF4-FFF2-40B4-BE49-F238E27FC236}">
                <a16:creationId xmlns:a16="http://schemas.microsoft.com/office/drawing/2014/main" id="{CDE39E14-72A1-4BBC-CB55-812AEAB8317A}"/>
              </a:ext>
            </a:extLst>
          </p:cNvPr>
          <p:cNvSpPr txBox="1"/>
          <p:nvPr/>
        </p:nvSpPr>
        <p:spPr>
          <a:xfrm>
            <a:off x="838200" y="6176963"/>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F32D3BFC-F212-25B1-9216-5949C38329C3}"/>
              </a:ext>
            </a:extLst>
          </p:cNvPr>
          <p:cNvSpPr txBox="1"/>
          <p:nvPr/>
        </p:nvSpPr>
        <p:spPr>
          <a:xfrm>
            <a:off x="10154653" y="6371924"/>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1174309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Challenges in Auditing an Accounting Estimate</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3600" dirty="0"/>
              <a:t>May involve management bias</a:t>
            </a:r>
          </a:p>
          <a:p>
            <a:r>
              <a:rPr lang="en-US" sz="3600" dirty="0"/>
              <a:t>Availability and quality of underlying data</a:t>
            </a:r>
          </a:p>
          <a:p>
            <a:r>
              <a:rPr lang="en-US" sz="3600" dirty="0"/>
              <a:t>Management not sharing all the information</a:t>
            </a:r>
          </a:p>
          <a:p>
            <a:r>
              <a:rPr lang="en-US" sz="3600" dirty="0"/>
              <a:t>Often involves determining the fair value</a:t>
            </a:r>
          </a:p>
          <a:p>
            <a:r>
              <a:rPr lang="en-US" sz="3600" dirty="0"/>
              <a:t>Risk of material misstatements</a:t>
            </a:r>
          </a:p>
          <a:p>
            <a:r>
              <a:rPr lang="en-US" sz="3600" dirty="0"/>
              <a:t>Risk of Fraud</a:t>
            </a:r>
          </a:p>
          <a:p>
            <a:endParaRPr lang="en-IN" dirty="0"/>
          </a:p>
        </p:txBody>
      </p:sp>
      <p:sp>
        <p:nvSpPr>
          <p:cNvPr id="4" name="TextBox 3">
            <a:extLst>
              <a:ext uri="{FF2B5EF4-FFF2-40B4-BE49-F238E27FC236}">
                <a16:creationId xmlns:a16="http://schemas.microsoft.com/office/drawing/2014/main" id="{1D73756F-1C1A-8851-ADE8-73D8119BB65A}"/>
              </a:ext>
            </a:extLst>
          </p:cNvPr>
          <p:cNvSpPr txBox="1"/>
          <p:nvPr/>
        </p:nvSpPr>
        <p:spPr>
          <a:xfrm>
            <a:off x="625642" y="6468177"/>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EAFAB476-BAB2-9160-C367-A15B1BC83C14}"/>
              </a:ext>
            </a:extLst>
          </p:cNvPr>
          <p:cNvSpPr txBox="1"/>
          <p:nvPr/>
        </p:nvSpPr>
        <p:spPr>
          <a:xfrm>
            <a:off x="9933272" y="6468177"/>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4114229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Indicators of Possible Management Bias</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3200" dirty="0"/>
              <a:t>Management Bias may not themselves constitute misstatements</a:t>
            </a:r>
          </a:p>
          <a:p>
            <a:pPr marL="0" indent="0">
              <a:buNone/>
            </a:pPr>
            <a:endParaRPr lang="en-US" dirty="0"/>
          </a:p>
          <a:p>
            <a:r>
              <a:rPr lang="en-US" sz="3200" dirty="0"/>
              <a:t>May be intentional or unintentional</a:t>
            </a:r>
          </a:p>
          <a:p>
            <a:pPr marL="0" indent="0">
              <a:buNone/>
            </a:pPr>
            <a:endParaRPr lang="en-US" dirty="0"/>
          </a:p>
          <a:p>
            <a:r>
              <a:rPr lang="en-US" sz="3200" dirty="0"/>
              <a:t>Susceptibility increases with subjectivity</a:t>
            </a:r>
          </a:p>
          <a:p>
            <a:pPr marL="0" indent="0">
              <a:buNone/>
            </a:pPr>
            <a:endParaRPr lang="en-US" dirty="0"/>
          </a:p>
          <a:p>
            <a:endParaRPr lang="en-IN" dirty="0"/>
          </a:p>
        </p:txBody>
      </p:sp>
      <p:sp>
        <p:nvSpPr>
          <p:cNvPr id="4" name="TextBox 3">
            <a:extLst>
              <a:ext uri="{FF2B5EF4-FFF2-40B4-BE49-F238E27FC236}">
                <a16:creationId xmlns:a16="http://schemas.microsoft.com/office/drawing/2014/main" id="{F5F26F01-AE05-9623-C0C9-B90B41EE5607}"/>
              </a:ext>
            </a:extLst>
          </p:cNvPr>
          <p:cNvSpPr txBox="1"/>
          <p:nvPr/>
        </p:nvSpPr>
        <p:spPr>
          <a:xfrm>
            <a:off x="933651" y="6176963"/>
            <a:ext cx="1491114" cy="646331"/>
          </a:xfrm>
          <a:prstGeom prst="rect">
            <a:avLst/>
          </a:prstGeom>
          <a:noFill/>
        </p:spPr>
        <p:txBody>
          <a:bodyPr wrap="none" rtlCol="0">
            <a:spAutoFit/>
          </a:bodyPr>
          <a:lstStyle/>
          <a:p>
            <a:r>
              <a:rPr lang="en-US" b="1"/>
              <a:t>14 June, 2023</a:t>
            </a:r>
            <a:endParaRPr lang="en-IN" b="1" dirty="0"/>
          </a:p>
          <a:p>
            <a:endParaRPr lang="en-IN" dirty="0"/>
          </a:p>
        </p:txBody>
      </p:sp>
      <p:sp>
        <p:nvSpPr>
          <p:cNvPr id="5" name="TextBox 4">
            <a:extLst>
              <a:ext uri="{FF2B5EF4-FFF2-40B4-BE49-F238E27FC236}">
                <a16:creationId xmlns:a16="http://schemas.microsoft.com/office/drawing/2014/main" id="{8CB27BEF-CA8E-C2AA-2269-73DBDB4AC385}"/>
              </a:ext>
            </a:extLst>
          </p:cNvPr>
          <p:cNvSpPr txBox="1"/>
          <p:nvPr/>
        </p:nvSpPr>
        <p:spPr>
          <a:xfrm>
            <a:off x="10106526" y="6525928"/>
            <a:ext cx="1871731" cy="646331"/>
          </a:xfrm>
          <a:prstGeom prst="rect">
            <a:avLst/>
          </a:prstGeom>
          <a:noFill/>
        </p:spPr>
        <p:txBody>
          <a:bodyPr wrap="none" rtlCol="0">
            <a:spAutoFit/>
          </a:bodyPr>
          <a:lstStyle/>
          <a:p>
            <a:r>
              <a:rPr lang="en-US" b="1" dirty="0" err="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2277486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70E6-1855-F4EE-FA4A-52E147BB9145}"/>
              </a:ext>
            </a:extLst>
          </p:cNvPr>
          <p:cNvSpPr>
            <a:spLocks noGrp="1"/>
          </p:cNvSpPr>
          <p:nvPr>
            <p:ph type="title"/>
          </p:nvPr>
        </p:nvSpPr>
        <p:spPr/>
        <p:txBody>
          <a:bodyPr/>
          <a:lstStyle/>
          <a:p>
            <a:r>
              <a:rPr lang="en-US" dirty="0"/>
              <a:t>Complex Accounting Estimates</a:t>
            </a:r>
            <a:endParaRPr lang="en-IN" dirty="0"/>
          </a:p>
        </p:txBody>
      </p:sp>
      <p:sp>
        <p:nvSpPr>
          <p:cNvPr id="3" name="Content Placeholder 2">
            <a:extLst>
              <a:ext uri="{FF2B5EF4-FFF2-40B4-BE49-F238E27FC236}">
                <a16:creationId xmlns:a16="http://schemas.microsoft.com/office/drawing/2014/main" id="{A552E136-E885-1976-7994-38C5339E46BF}"/>
              </a:ext>
            </a:extLst>
          </p:cNvPr>
          <p:cNvSpPr>
            <a:spLocks noGrp="1"/>
          </p:cNvSpPr>
          <p:nvPr>
            <p:ph idx="1"/>
          </p:nvPr>
        </p:nvSpPr>
        <p:spPr/>
        <p:txBody>
          <a:bodyPr>
            <a:normAutofit/>
          </a:bodyPr>
          <a:lstStyle/>
          <a:p>
            <a:r>
              <a:rPr lang="en-US" sz="3200" dirty="0"/>
              <a:t>Outcome of litigations</a:t>
            </a:r>
          </a:p>
          <a:p>
            <a:r>
              <a:rPr lang="en-US" sz="3200" dirty="0"/>
              <a:t>Prediction of future</a:t>
            </a:r>
          </a:p>
          <a:p>
            <a:r>
              <a:rPr lang="en-US" sz="3200" dirty="0"/>
              <a:t>Fair valuation of derivative financial instruments</a:t>
            </a:r>
          </a:p>
          <a:p>
            <a:r>
              <a:rPr lang="en-US" sz="3200" dirty="0" err="1"/>
              <a:t>Specialised</a:t>
            </a:r>
            <a:r>
              <a:rPr lang="en-US" sz="3200" dirty="0"/>
              <a:t> entity developed models</a:t>
            </a:r>
          </a:p>
          <a:p>
            <a:r>
              <a:rPr lang="en-US" sz="3200" dirty="0"/>
              <a:t>Absence of published price quotations</a:t>
            </a:r>
          </a:p>
          <a:p>
            <a:r>
              <a:rPr lang="en-US" sz="3200" dirty="0"/>
              <a:t>Considering qualitative factors such as control</a:t>
            </a:r>
          </a:p>
          <a:p>
            <a:r>
              <a:rPr lang="en-US" sz="3200" dirty="0"/>
              <a:t>Acquisition or swap transactions</a:t>
            </a:r>
          </a:p>
          <a:p>
            <a:endParaRPr lang="en-US" dirty="0"/>
          </a:p>
          <a:p>
            <a:endParaRPr lang="en-US" dirty="0"/>
          </a:p>
          <a:p>
            <a:pPr marL="0" indent="0">
              <a:buNone/>
            </a:pPr>
            <a:endParaRPr lang="en-US" dirty="0"/>
          </a:p>
          <a:p>
            <a:endParaRPr lang="en-IN" dirty="0"/>
          </a:p>
        </p:txBody>
      </p:sp>
      <p:sp>
        <p:nvSpPr>
          <p:cNvPr id="4" name="TextBox 3">
            <a:extLst>
              <a:ext uri="{FF2B5EF4-FFF2-40B4-BE49-F238E27FC236}">
                <a16:creationId xmlns:a16="http://schemas.microsoft.com/office/drawing/2014/main" id="{1895F34B-C1E8-8EB8-98E7-5170099955AE}"/>
              </a:ext>
            </a:extLst>
          </p:cNvPr>
          <p:cNvSpPr txBox="1"/>
          <p:nvPr/>
        </p:nvSpPr>
        <p:spPr>
          <a:xfrm>
            <a:off x="519764" y="6314173"/>
            <a:ext cx="1491114" cy="646331"/>
          </a:xfrm>
          <a:prstGeom prst="rect">
            <a:avLst/>
          </a:prstGeom>
          <a:noFill/>
        </p:spPr>
        <p:txBody>
          <a:bodyPr wrap="none" rtlCol="0">
            <a:spAutoFit/>
          </a:bodyPr>
          <a:lstStyle/>
          <a:p>
            <a:r>
              <a:rPr lang="en-US" b="1" dirty="0"/>
              <a:t>14 June, 2023</a:t>
            </a:r>
            <a:endParaRPr lang="en-IN" b="1" dirty="0"/>
          </a:p>
          <a:p>
            <a:endParaRPr lang="en-IN" dirty="0"/>
          </a:p>
        </p:txBody>
      </p:sp>
      <p:sp>
        <p:nvSpPr>
          <p:cNvPr id="5" name="TextBox 4">
            <a:extLst>
              <a:ext uri="{FF2B5EF4-FFF2-40B4-BE49-F238E27FC236}">
                <a16:creationId xmlns:a16="http://schemas.microsoft.com/office/drawing/2014/main" id="{1EA06C9C-C678-72ED-55AA-B015CD74EB4D}"/>
              </a:ext>
            </a:extLst>
          </p:cNvPr>
          <p:cNvSpPr txBox="1"/>
          <p:nvPr/>
        </p:nvSpPr>
        <p:spPr>
          <a:xfrm>
            <a:off x="9731141" y="6429676"/>
            <a:ext cx="1871731" cy="646331"/>
          </a:xfrm>
          <a:prstGeom prst="rect">
            <a:avLst/>
          </a:prstGeom>
          <a:noFill/>
        </p:spPr>
        <p:txBody>
          <a:bodyPr wrap="none" rtlCol="0">
            <a:spAutoFit/>
          </a:bodyPr>
          <a:lstStyle/>
          <a:p>
            <a:r>
              <a:rPr lang="en-US" b="1"/>
              <a:t>Sunit</a:t>
            </a:r>
            <a:r>
              <a:rPr lang="en-US" b="1" dirty="0"/>
              <a:t> Kumar </a:t>
            </a:r>
            <a:r>
              <a:rPr lang="en-US" b="1" dirty="0" err="1"/>
              <a:t>Basu</a:t>
            </a:r>
            <a:endParaRPr lang="en-IN" b="1" dirty="0"/>
          </a:p>
          <a:p>
            <a:endParaRPr lang="en-IN" dirty="0"/>
          </a:p>
        </p:txBody>
      </p:sp>
    </p:spTree>
    <p:extLst>
      <p:ext uri="{BB962C8B-B14F-4D97-AF65-F5344CB8AC3E}">
        <p14:creationId xmlns:p14="http://schemas.microsoft.com/office/powerpoint/2010/main" val="3882537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1573</Words>
  <Application>Microsoft Office PowerPoint</Application>
  <PresentationFormat>Widescreen</PresentationFormat>
  <Paragraphs>169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SEMINAR ON ACCOUNTING STANDARD</vt:lpstr>
      <vt:lpstr>What is an Accounting Estimate</vt:lpstr>
      <vt:lpstr>Challenges in making an Accounting Estimate</vt:lpstr>
      <vt:lpstr>Challenges in making an Accounting Estimate</vt:lpstr>
      <vt:lpstr>Accounting for Construction Contracts</vt:lpstr>
      <vt:lpstr>Other major areas of Accounting Estimations</vt:lpstr>
      <vt:lpstr>Challenges in Auditing an Accounting Estimate</vt:lpstr>
      <vt:lpstr>Indicators of Possible Management Bias</vt:lpstr>
      <vt:lpstr>Complex Accounting Estimates</vt:lpstr>
      <vt:lpstr>Need for Reestimates</vt:lpstr>
      <vt:lpstr>Reasonability of Assumptions</vt:lpstr>
      <vt:lpstr>What Auditor needs to do</vt:lpstr>
      <vt:lpstr>What Auditor needs to do</vt:lpstr>
      <vt:lpstr>What Auditor needs to do</vt:lpstr>
      <vt:lpstr>KAM - Zomato Ltd – March 22 (Deloitte)</vt:lpstr>
      <vt:lpstr>Audit Procedures Performed(Deloitte)</vt:lpstr>
      <vt:lpstr>HCC LTD KAM Mar22 – Walker Chandiok &amp; Co</vt:lpstr>
      <vt:lpstr>HCC LTD KAM Mar22 – Walker Chandiok &amp; Co</vt:lpstr>
      <vt:lpstr>Audit Procedures Performed – HCC Ltd</vt:lpstr>
      <vt:lpstr>Audit Procedures Performed – HCC Ltd</vt:lpstr>
      <vt:lpstr>Audit Procedures Performed – HCC Ltd</vt:lpstr>
      <vt:lpstr>HCC Ltd March 2017 - EOM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SUNIT KUMAR BASU</dc:creator>
  <cp:lastModifiedBy>SUNIT KUMAR BASU</cp:lastModifiedBy>
  <cp:revision>14</cp:revision>
  <dcterms:created xsi:type="dcterms:W3CDTF">2023-06-10T04:06:42Z</dcterms:created>
  <dcterms:modified xsi:type="dcterms:W3CDTF">2023-06-14T05:19:04Z</dcterms:modified>
</cp:coreProperties>
</file>